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906000" cy="6858000" type="A4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446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01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72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54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554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0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9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30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65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07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19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06261" y="2427823"/>
            <a:ext cx="377026" cy="169533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rtlCol="0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財金系博士班課程地圖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520952" y="260648"/>
            <a:ext cx="851515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專業課程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41432" y="764704"/>
            <a:ext cx="838200" cy="492443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未來發展方向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689304" y="836712"/>
            <a:ext cx="864096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博五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77136" y="836712"/>
            <a:ext cx="1292391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博四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64968" y="836712"/>
            <a:ext cx="1301466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博三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08784" y="836712"/>
            <a:ext cx="1458299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博二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68626" y="836712"/>
            <a:ext cx="1264520" cy="292388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博一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48544" y="1578858"/>
            <a:ext cx="5052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財務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課程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63347" y="3163034"/>
            <a:ext cx="5052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專題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討論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63347" y="3947756"/>
            <a:ext cx="5052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經濟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課程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63347" y="4739789"/>
            <a:ext cx="5052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研究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方法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48544" y="5517232"/>
            <a:ext cx="505267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數量</a:t>
            </a:r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課程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832251" y="1556792"/>
            <a:ext cx="100811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 </a:t>
            </a:r>
            <a:r>
              <a:rPr lang="en-US" altLang="zh-TW" sz="1250" dirty="0" smtClean="0">
                <a:solidFill>
                  <a:srgbClr val="C00000"/>
                </a:solidFill>
                <a:latin typeface="+mj-ea"/>
                <a:ea typeface="+mj-ea"/>
              </a:rPr>
              <a:t>(I)</a:t>
            </a: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 </a:t>
            </a:r>
            <a:r>
              <a:rPr lang="en-US" altLang="zh-TW" sz="1250" dirty="0" smtClean="0">
                <a:solidFill>
                  <a:srgbClr val="C00000"/>
                </a:solidFill>
                <a:latin typeface="+mj-ea"/>
                <a:ea typeface="+mj-ea"/>
              </a:rPr>
              <a:t>(II)</a:t>
            </a:r>
          </a:p>
        </p:txBody>
      </p:sp>
      <p:sp>
        <p:nvSpPr>
          <p:cNvPr id="16" name="矩形 15"/>
          <p:cNvSpPr/>
          <p:nvPr/>
        </p:nvSpPr>
        <p:spPr>
          <a:xfrm>
            <a:off x="3320616" y="1535450"/>
            <a:ext cx="1146468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投資學專題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公司理財專題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>
                <a:solidFill>
                  <a:srgbClr val="C00000"/>
                </a:solidFill>
                <a:latin typeface="+mj-ea"/>
                <a:ea typeface="+mj-ea"/>
              </a:rPr>
              <a:t>財務論文</a:t>
            </a:r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研究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980266" y="1535450"/>
            <a:ext cx="986167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財務計量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行為財務學</a:t>
            </a:r>
          </a:p>
          <a:p>
            <a:r>
              <a:rPr lang="zh-TW" altLang="en-US" sz="1250" dirty="0" smtClean="0">
                <a:latin typeface="+mj-ea"/>
                <a:ea typeface="+mj-ea"/>
              </a:rPr>
              <a:t>市場微結構</a:t>
            </a:r>
          </a:p>
        </p:txBody>
      </p:sp>
      <p:sp>
        <p:nvSpPr>
          <p:cNvPr id="18" name="矩形 17"/>
          <p:cNvSpPr/>
          <p:nvPr/>
        </p:nvSpPr>
        <p:spPr>
          <a:xfrm>
            <a:off x="1832250" y="3163034"/>
            <a:ext cx="1008111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財務理論與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實務專題</a:t>
            </a:r>
            <a:endParaRPr lang="zh-TW" altLang="en-US" sz="125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977336" y="3164466"/>
            <a:ext cx="576064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論文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研究</a:t>
            </a:r>
            <a:endParaRPr lang="zh-TW" altLang="en-US" sz="125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832250" y="3916978"/>
            <a:ext cx="1023528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個體經濟學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總體經濟學</a:t>
            </a:r>
          </a:p>
        </p:txBody>
      </p:sp>
      <p:sp>
        <p:nvSpPr>
          <p:cNvPr id="21" name="矩形 20"/>
          <p:cNvSpPr/>
          <p:nvPr/>
        </p:nvSpPr>
        <p:spPr>
          <a:xfrm>
            <a:off x="1832250" y="4725144"/>
            <a:ext cx="1032521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kern="1500" spc="-300" dirty="0" smtClean="0">
                <a:solidFill>
                  <a:srgbClr val="C00000"/>
                </a:solidFill>
                <a:latin typeface="+mj-ea"/>
                <a:ea typeface="+mj-ea"/>
              </a:rPr>
              <a:t>高等數量方法 </a:t>
            </a:r>
            <a:r>
              <a:rPr lang="en-US" altLang="zh-TW" sz="1250" kern="1500" spc="-300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en-US" altLang="zh-TW" sz="1250" kern="1500" spc="-150" dirty="0" smtClean="0">
                <a:solidFill>
                  <a:srgbClr val="C00000"/>
                </a:solidFill>
                <a:latin typeface="+mj-ea"/>
                <a:ea typeface="+mj-ea"/>
              </a:rPr>
              <a:t>I)</a:t>
            </a:r>
          </a:p>
          <a:p>
            <a:r>
              <a:rPr lang="zh-TW" altLang="en-US" sz="1250" spc="-300" dirty="0" smtClean="0">
                <a:solidFill>
                  <a:srgbClr val="C00000"/>
                </a:solidFill>
                <a:latin typeface="+mj-ea"/>
                <a:ea typeface="+mj-ea"/>
              </a:rPr>
              <a:t>高等數量方法 </a:t>
            </a:r>
            <a:r>
              <a:rPr lang="en-US" altLang="zh-TW" sz="1250" spc="-150" dirty="0" smtClean="0">
                <a:solidFill>
                  <a:srgbClr val="C00000"/>
                </a:solidFill>
                <a:latin typeface="+mj-ea"/>
                <a:ea typeface="+mj-ea"/>
              </a:rPr>
              <a:t>(II)</a:t>
            </a:r>
            <a:endParaRPr lang="zh-TW" altLang="en-US" sz="1250" spc="-150" dirty="0" smtClean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320616" y="5517232"/>
            <a:ext cx="1123771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數理統計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高等微積分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機率論</a:t>
            </a:r>
          </a:p>
        </p:txBody>
      </p:sp>
      <p:sp>
        <p:nvSpPr>
          <p:cNvPr id="23" name="矩形 22"/>
          <p:cNvSpPr/>
          <p:nvPr/>
        </p:nvSpPr>
        <p:spPr>
          <a:xfrm>
            <a:off x="4980266" y="5517232"/>
            <a:ext cx="1050001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數值分析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隨機過程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微分方程</a:t>
            </a:r>
          </a:p>
        </p:txBody>
      </p:sp>
      <p:sp>
        <p:nvSpPr>
          <p:cNvPr id="24" name="矩形 23"/>
          <p:cNvSpPr/>
          <p:nvPr/>
        </p:nvSpPr>
        <p:spPr>
          <a:xfrm>
            <a:off x="848544" y="762000"/>
            <a:ext cx="5052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課程</a:t>
            </a:r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領域</a:t>
            </a:r>
            <a:endParaRPr lang="zh-TW" altLang="en-US" sz="1250" dirty="0">
              <a:latin typeface="+mj-ea"/>
              <a:ea typeface="+mj-ea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8841432" y="1556792"/>
            <a:ext cx="825867" cy="374718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1250" dirty="0" smtClean="0">
                <a:latin typeface="+mj-ea"/>
                <a:ea typeface="+mj-ea"/>
              </a:rPr>
              <a:t>金融業</a:t>
            </a:r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教育機構</a:t>
            </a:r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研究單位</a:t>
            </a:r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>
              <a:latin typeface="+mj-ea"/>
              <a:ea typeface="+mj-ea"/>
            </a:endParaRPr>
          </a:p>
          <a:p>
            <a:r>
              <a:rPr lang="zh-TW" altLang="en-US" sz="1250" dirty="0" smtClean="0">
                <a:latin typeface="+mj-ea"/>
                <a:ea typeface="+mj-ea"/>
              </a:rPr>
              <a:t>政府部門</a:t>
            </a:r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 smtClean="0">
              <a:latin typeface="+mj-ea"/>
              <a:ea typeface="+mj-ea"/>
            </a:endParaRPr>
          </a:p>
          <a:p>
            <a:endParaRPr lang="en-US" altLang="zh-TW" sz="1250" dirty="0">
              <a:latin typeface="+mj-ea"/>
              <a:ea typeface="+mj-ea"/>
            </a:endParaRPr>
          </a:p>
          <a:p>
            <a:endParaRPr lang="en-US" altLang="zh-TW" sz="1250" dirty="0">
              <a:latin typeface="+mj-ea"/>
              <a:ea typeface="+mj-ea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568625" y="1556792"/>
            <a:ext cx="263624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32" name="矩形 31"/>
          <p:cNvSpPr/>
          <p:nvPr/>
        </p:nvSpPr>
        <p:spPr>
          <a:xfrm>
            <a:off x="1568626" y="3163034"/>
            <a:ext cx="263624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34" name="矩形 33"/>
          <p:cNvSpPr/>
          <p:nvPr/>
        </p:nvSpPr>
        <p:spPr>
          <a:xfrm>
            <a:off x="1568626" y="4725144"/>
            <a:ext cx="263624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568624" y="3916978"/>
            <a:ext cx="263624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0" name="文字方塊 39"/>
          <p:cNvSpPr txBox="1"/>
          <p:nvPr/>
        </p:nvSpPr>
        <p:spPr>
          <a:xfrm>
            <a:off x="3320616" y="2204864"/>
            <a:ext cx="1146467" cy="4770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250" dirty="0">
                <a:latin typeface="+mj-ea"/>
                <a:ea typeface="+mj-ea"/>
              </a:rPr>
              <a:t>衍生證券專題</a:t>
            </a:r>
          </a:p>
          <a:p>
            <a:pPr algn="dist"/>
            <a:r>
              <a:rPr lang="zh-TW" altLang="en-US" sz="1250" dirty="0">
                <a:latin typeface="+mj-ea"/>
                <a:ea typeface="+mj-ea"/>
              </a:rPr>
              <a:t>金融機構專題</a:t>
            </a:r>
          </a:p>
        </p:txBody>
      </p:sp>
      <p:sp>
        <p:nvSpPr>
          <p:cNvPr id="41" name="矩形 40"/>
          <p:cNvSpPr/>
          <p:nvPr/>
        </p:nvSpPr>
        <p:spPr>
          <a:xfrm>
            <a:off x="3008784" y="1536772"/>
            <a:ext cx="311832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2" name="矩形 41"/>
          <p:cNvSpPr/>
          <p:nvPr/>
        </p:nvSpPr>
        <p:spPr>
          <a:xfrm>
            <a:off x="3008784" y="2204864"/>
            <a:ext cx="31183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選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3" name="矩形 42"/>
          <p:cNvSpPr/>
          <p:nvPr/>
        </p:nvSpPr>
        <p:spPr>
          <a:xfrm>
            <a:off x="3320616" y="3167970"/>
            <a:ext cx="1146467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財務理論與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實務專題</a:t>
            </a:r>
            <a:endParaRPr lang="zh-TW" altLang="en-US" sz="125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008784" y="3166372"/>
            <a:ext cx="31183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5" name="矩形 44"/>
          <p:cNvSpPr/>
          <p:nvPr/>
        </p:nvSpPr>
        <p:spPr>
          <a:xfrm>
            <a:off x="3008784" y="5517232"/>
            <a:ext cx="311832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選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6" name="矩形 45"/>
          <p:cNvSpPr/>
          <p:nvPr/>
        </p:nvSpPr>
        <p:spPr>
          <a:xfrm>
            <a:off x="4674043" y="1542048"/>
            <a:ext cx="311832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選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7" name="矩形 46"/>
          <p:cNvSpPr/>
          <p:nvPr/>
        </p:nvSpPr>
        <p:spPr>
          <a:xfrm>
            <a:off x="4985876" y="3161372"/>
            <a:ext cx="980558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財務理論與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實務專題</a:t>
            </a:r>
            <a:endParaRPr lang="zh-TW" altLang="en-US" sz="125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4674043" y="3167970"/>
            <a:ext cx="31183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49" name="矩形 48"/>
          <p:cNvSpPr/>
          <p:nvPr/>
        </p:nvSpPr>
        <p:spPr>
          <a:xfrm>
            <a:off x="4664968" y="5517232"/>
            <a:ext cx="311832" cy="66941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選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50" name="矩形 49"/>
          <p:cNvSpPr/>
          <p:nvPr/>
        </p:nvSpPr>
        <p:spPr>
          <a:xfrm>
            <a:off x="6488969" y="3161372"/>
            <a:ext cx="980558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財務理論與</a:t>
            </a:r>
            <a:endParaRPr lang="en-US" altLang="zh-TW" sz="125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實務專題</a:t>
            </a:r>
            <a:endParaRPr lang="zh-TW" altLang="en-US" sz="125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6177136" y="3167970"/>
            <a:ext cx="31183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  <p:sp>
        <p:nvSpPr>
          <p:cNvPr id="52" name="矩形 51"/>
          <p:cNvSpPr/>
          <p:nvPr/>
        </p:nvSpPr>
        <p:spPr>
          <a:xfrm>
            <a:off x="7689304" y="3167970"/>
            <a:ext cx="311832" cy="477054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必</a:t>
            </a:r>
            <a:endParaRPr lang="en-US" altLang="zh-TW" sz="1250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zh-TW" altLang="en-US" sz="1250" dirty="0" smtClean="0">
                <a:solidFill>
                  <a:srgbClr val="C00000"/>
                </a:solidFill>
                <a:latin typeface="+mj-ea"/>
                <a:ea typeface="+mj-ea"/>
              </a:rPr>
              <a:t>修</a:t>
            </a:r>
          </a:p>
        </p:txBody>
      </p:sp>
    </p:spTree>
    <p:extLst>
      <p:ext uri="{BB962C8B-B14F-4D97-AF65-F5344CB8AC3E}">
        <p14:creationId xmlns:p14="http://schemas.microsoft.com/office/powerpoint/2010/main" val="148993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147</Words>
  <Application>Microsoft Office PowerPoint</Application>
  <PresentationFormat>A4 紙張 (210x297 公釐)</PresentationFormat>
  <Paragraphs>98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Hong-Yi Chen</dc:creator>
  <cp:lastModifiedBy>user</cp:lastModifiedBy>
  <cp:revision>56</cp:revision>
  <cp:lastPrinted>2015-09-16T01:46:10Z</cp:lastPrinted>
  <dcterms:created xsi:type="dcterms:W3CDTF">2012-06-25T08:44:12Z</dcterms:created>
  <dcterms:modified xsi:type="dcterms:W3CDTF">2016-02-02T05:57:40Z</dcterms:modified>
</cp:coreProperties>
</file>